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"/>
  </p:notesMasterIdLst>
  <p:sldIdLst>
    <p:sldId id="256" r:id="rId2"/>
    <p:sldId id="355" r:id="rId3"/>
    <p:sldId id="356" r:id="rId4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26" autoAdjust="0"/>
    <p:restoredTop sz="70620" autoAdjust="0"/>
  </p:normalViewPr>
  <p:slideViewPr>
    <p:cSldViewPr snapToGrid="0" snapToObjects="1">
      <p:cViewPr>
        <p:scale>
          <a:sx n="63" d="100"/>
          <a:sy n="63" d="100"/>
        </p:scale>
        <p:origin x="-1608" y="-24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6CBE4-7449-F04A-AFD4-B0CA0DCB8130}" type="datetimeFigureOut">
              <a:rPr lang="en-US" smtClean="0"/>
              <a:t>26/08/2014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372EF-AFCD-184E-8CB4-B8B2991129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0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372EF-AFCD-184E-8CB4-B8B29911291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1200" y="3159761"/>
            <a:ext cx="4953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010" y="1219200"/>
            <a:ext cx="817245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1400" y="3375491"/>
            <a:ext cx="668655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1400" y="685802"/>
            <a:ext cx="6273800" cy="3505199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26 August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" y="609601"/>
            <a:ext cx="2311400" cy="51816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36900" y="685801"/>
            <a:ext cx="5448300" cy="4572000"/>
          </a:xfrm>
        </p:spPr>
        <p:txBody>
          <a:bodyPr vert="eaVert" anchor="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26 August 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22800" y="4074498"/>
            <a:ext cx="4953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0" y="4267368"/>
            <a:ext cx="404495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76500" y="1905000"/>
            <a:ext cx="653796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56182" y="658368"/>
            <a:ext cx="3546348" cy="3429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448300" y="658369"/>
            <a:ext cx="3546348" cy="34321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88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6182" y="1371600"/>
            <a:ext cx="354965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48300" y="661976"/>
            <a:ext cx="3546348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48300" y="1371600"/>
            <a:ext cx="3546348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44693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8637" y="520192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772997" y="1774588"/>
            <a:ext cx="4953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685801"/>
            <a:ext cx="470535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0" y="685801"/>
            <a:ext cx="28067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0800" y="612776"/>
            <a:ext cx="72644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1800" y="3453047"/>
            <a:ext cx="54483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298" y="3331464"/>
            <a:ext cx="4953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487656" y="1038441"/>
            <a:ext cx="7844005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66292" y="979190"/>
            <a:ext cx="5538472" cy="4853831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551118" y="116855"/>
            <a:ext cx="7019309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2010" y="4876800"/>
            <a:ext cx="817245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11400" y="685802"/>
            <a:ext cx="6604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5473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26 August 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540" y="6154739"/>
            <a:ext cx="4953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40" y="5842000"/>
            <a:ext cx="23114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4628444"/>
            <a:ext cx="10023712" cy="22295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917" y="524049"/>
            <a:ext cx="9354127" cy="2237290"/>
          </a:xfrm>
        </p:spPr>
        <p:txBody>
          <a:bodyPr/>
          <a:lstStyle/>
          <a:p>
            <a:pPr algn="ctr"/>
            <a:r>
              <a:rPr lang="en-US" sz="4500" b="1" dirty="0" smtClean="0">
                <a:latin typeface="Calibri"/>
                <a:cs typeface="Calibri"/>
              </a:rPr>
              <a:t>Guidelines Working </a:t>
            </a:r>
            <a:r>
              <a:rPr lang="en-US" sz="4500" b="1" dirty="0">
                <a:latin typeface="Calibri"/>
                <a:cs typeface="Calibri"/>
              </a:rPr>
              <a:t>G</a:t>
            </a:r>
            <a:r>
              <a:rPr lang="en-US" sz="4500" b="1" dirty="0" smtClean="0">
                <a:latin typeface="Calibri"/>
                <a:cs typeface="Calibri"/>
              </a:rPr>
              <a:t>roup 1</a:t>
            </a:r>
            <a:br>
              <a:rPr lang="en-US" sz="4500" b="1" dirty="0" smtClean="0">
                <a:latin typeface="Calibri"/>
                <a:cs typeface="Calibri"/>
              </a:rPr>
            </a:br>
            <a:endParaRPr lang="en-US" sz="4500" dirty="0">
              <a:latin typeface="Calibri"/>
              <a:cs typeface="Calibri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11400" y="3083832"/>
            <a:ext cx="6686550" cy="1330281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Step 1: Scoping</a:t>
            </a:r>
            <a:endParaRPr lang="en-US" sz="3500" dirty="0" smtClean="0"/>
          </a:p>
          <a:p>
            <a:r>
              <a:rPr lang="en-US" sz="3500" dirty="0" smtClean="0"/>
              <a:t>Step 2: Design </a:t>
            </a:r>
            <a:r>
              <a:rPr lang="en-US" sz="3500" dirty="0" smtClean="0"/>
              <a:t>and Feasibility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93510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64814"/>
              </p:ext>
            </p:extLst>
          </p:nvPr>
        </p:nvGraphicFramePr>
        <p:xfrm>
          <a:off x="295280" y="20154"/>
          <a:ext cx="9348639" cy="69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778500" imgH="4267200" progId="Word.Document.12">
                  <p:embed/>
                </p:oleObj>
              </mc:Choice>
              <mc:Fallback>
                <p:oleObj name="Document" r:id="rId3" imgW="57785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80" y="20154"/>
                        <a:ext cx="9348639" cy="690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4999614" y="282172"/>
            <a:ext cx="503994" cy="22574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3607" y="285443"/>
            <a:ext cx="3971477" cy="624786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E58C4"/>
                </a:solidFill>
              </a:rPr>
              <a:t>Working group activities:</a:t>
            </a:r>
          </a:p>
          <a:p>
            <a:endParaRPr lang="en-US" sz="25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Work through draft Guideline </a:t>
            </a:r>
            <a:r>
              <a:rPr lang="en-US" sz="2500" b="1" dirty="0" smtClean="0">
                <a:solidFill>
                  <a:srgbClr val="0E58C4"/>
                </a:solidFill>
              </a:rPr>
              <a:t>text </a:t>
            </a:r>
            <a:endParaRPr lang="en-US" sz="2500" b="1" dirty="0" smtClean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500" b="1" dirty="0" smtClean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Note alterations and improvements</a:t>
            </a:r>
          </a:p>
          <a:p>
            <a:pPr marL="285750" indent="-285750">
              <a:buFont typeface="Arial"/>
              <a:buChar char="•"/>
            </a:pPr>
            <a:endParaRPr lang="en-US" sz="2500" b="1" dirty="0" smtClean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Suggest case study examples from SADC</a:t>
            </a:r>
          </a:p>
          <a:p>
            <a:pPr marL="285750" indent="-285750">
              <a:buFont typeface="Arial"/>
              <a:buChar char="•"/>
            </a:pPr>
            <a:endParaRPr lang="en-US" sz="25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Indicate tools that would be useful</a:t>
            </a:r>
          </a:p>
          <a:p>
            <a:pPr marL="285750" indent="-285750">
              <a:buFont typeface="Arial"/>
              <a:buChar char="•"/>
            </a:pPr>
            <a:endParaRPr lang="en-US" sz="2500" b="1" dirty="0">
              <a:solidFill>
                <a:srgbClr val="0E58C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500" b="1" dirty="0" smtClean="0">
                <a:solidFill>
                  <a:srgbClr val="0E58C4"/>
                </a:solidFill>
              </a:rPr>
              <a:t>Nominate rapporteur for report back </a:t>
            </a:r>
          </a:p>
        </p:txBody>
      </p:sp>
    </p:spTree>
    <p:extLst>
      <p:ext uri="{BB962C8B-B14F-4D97-AF65-F5344CB8AC3E}">
        <p14:creationId xmlns:p14="http://schemas.microsoft.com/office/powerpoint/2010/main" val="42553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918927"/>
              </p:ext>
            </p:extLst>
          </p:nvPr>
        </p:nvGraphicFramePr>
        <p:xfrm>
          <a:off x="295280" y="20154"/>
          <a:ext cx="9348639" cy="69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ocument" r:id="rId3" imgW="5778500" imgH="4267200" progId="Word.Document.12">
                  <p:embed/>
                </p:oleObj>
              </mc:Choice>
              <mc:Fallback>
                <p:oleObj name="Document" r:id="rId3" imgW="5778500" imgH="426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5280" y="20154"/>
                        <a:ext cx="9348639" cy="69036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Brace 4"/>
          <p:cNvSpPr/>
          <p:nvPr/>
        </p:nvSpPr>
        <p:spPr>
          <a:xfrm>
            <a:off x="4999614" y="282172"/>
            <a:ext cx="503994" cy="22574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503607" y="83883"/>
            <a:ext cx="3971477" cy="678647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0E58C4"/>
                </a:solidFill>
              </a:rPr>
              <a:t>Step 1: Scoping:</a:t>
            </a:r>
          </a:p>
          <a:p>
            <a:endParaRPr lang="en-US" sz="2000" dirty="0" smtClean="0">
              <a:solidFill>
                <a:srgbClr val="0E58C4"/>
              </a:solidFill>
            </a:endParaRPr>
          </a:p>
          <a:p>
            <a:r>
              <a:rPr lang="en-US" sz="2000" b="1" dirty="0" smtClean="0">
                <a:solidFill>
                  <a:srgbClr val="0E58C4"/>
                </a:solidFill>
              </a:rPr>
              <a:t>Group A: Goals, experience, barriers, to proceed or not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E58C4"/>
                </a:solidFill>
              </a:rPr>
              <a:t>Facilitator: Michael Wright</a:t>
            </a:r>
          </a:p>
          <a:p>
            <a:endParaRPr lang="en-US" sz="2000" dirty="0" smtClean="0">
              <a:solidFill>
                <a:srgbClr val="0E58C4"/>
              </a:solidFill>
            </a:endParaRPr>
          </a:p>
          <a:p>
            <a:r>
              <a:rPr lang="en-US" sz="2500" b="1" dirty="0" smtClean="0">
                <a:solidFill>
                  <a:srgbClr val="0E58C4"/>
                </a:solidFill>
              </a:rPr>
              <a:t>Step 2: Design </a:t>
            </a:r>
            <a:r>
              <a:rPr lang="en-US" sz="2500" b="1" dirty="0">
                <a:solidFill>
                  <a:srgbClr val="0E58C4"/>
                </a:solidFill>
              </a:rPr>
              <a:t>and </a:t>
            </a:r>
            <a:r>
              <a:rPr lang="en-US" sz="2500" b="1" dirty="0" smtClean="0">
                <a:solidFill>
                  <a:srgbClr val="0E58C4"/>
                </a:solidFill>
              </a:rPr>
              <a:t>Feasibility:</a:t>
            </a:r>
          </a:p>
          <a:p>
            <a:endParaRPr lang="en-US" sz="2000" dirty="0">
              <a:solidFill>
                <a:srgbClr val="0E58C4"/>
              </a:solidFill>
            </a:endParaRPr>
          </a:p>
          <a:p>
            <a:r>
              <a:rPr lang="en-US" sz="2000" b="1" dirty="0" smtClean="0">
                <a:solidFill>
                  <a:srgbClr val="0E58C4"/>
                </a:solidFill>
              </a:rPr>
              <a:t>Group B:  Policy and plans, concession model selection, risk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E58C4"/>
                </a:solidFill>
              </a:rPr>
              <a:t>Facilitator: Anna </a:t>
            </a:r>
            <a:r>
              <a:rPr lang="en-US" sz="2000" dirty="0" err="1" smtClean="0">
                <a:solidFill>
                  <a:srgbClr val="0E58C4"/>
                </a:solidFill>
              </a:rPr>
              <a:t>Spenceley</a:t>
            </a:r>
            <a:endParaRPr lang="en-US" sz="2000" dirty="0" smtClean="0">
              <a:solidFill>
                <a:srgbClr val="0E58C4"/>
              </a:solidFill>
            </a:endParaRPr>
          </a:p>
          <a:p>
            <a:endParaRPr lang="en-US" sz="2000" dirty="0">
              <a:solidFill>
                <a:srgbClr val="0E58C4"/>
              </a:solidFill>
            </a:endParaRPr>
          </a:p>
          <a:p>
            <a:r>
              <a:rPr lang="en-US" sz="2000" b="1" dirty="0" smtClean="0">
                <a:solidFill>
                  <a:srgbClr val="0E58C4"/>
                </a:solidFill>
              </a:rPr>
              <a:t>Group C: Product types, viability and market assessment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E58C4"/>
                </a:solidFill>
              </a:rPr>
              <a:t>Facilitator: Roland </a:t>
            </a:r>
            <a:r>
              <a:rPr lang="en-US" sz="2000" dirty="0" err="1" smtClean="0">
                <a:solidFill>
                  <a:srgbClr val="0E58C4"/>
                </a:solidFill>
              </a:rPr>
              <a:t>Vorwerk</a:t>
            </a:r>
            <a:endParaRPr lang="en-US" sz="2000" dirty="0" smtClean="0">
              <a:solidFill>
                <a:srgbClr val="0E58C4"/>
              </a:solidFill>
            </a:endParaRPr>
          </a:p>
          <a:p>
            <a:endParaRPr lang="en-US" sz="2000" dirty="0">
              <a:solidFill>
                <a:srgbClr val="0E58C4"/>
              </a:solidFill>
            </a:endParaRPr>
          </a:p>
          <a:p>
            <a:r>
              <a:rPr lang="en-US" sz="2000" b="1" dirty="0" smtClean="0">
                <a:solidFill>
                  <a:srgbClr val="0E58C4"/>
                </a:solidFill>
              </a:rPr>
              <a:t>Group D: Stakeholder engagement, development impact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E58C4"/>
                </a:solidFill>
              </a:rPr>
              <a:t>Facilitator: Deborah </a:t>
            </a:r>
            <a:r>
              <a:rPr lang="en-US" sz="2000" dirty="0" err="1" smtClean="0">
                <a:solidFill>
                  <a:srgbClr val="0E58C4"/>
                </a:solidFill>
              </a:rPr>
              <a:t>Kahatano</a:t>
            </a:r>
            <a:endParaRPr lang="en-US" sz="2000" dirty="0">
              <a:solidFill>
                <a:srgbClr val="0E58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3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3118</TotalTime>
  <Words>116</Words>
  <Application>Microsoft Macintosh PowerPoint</Application>
  <PresentationFormat>A4 Paper (210x297 mm)</PresentationFormat>
  <Paragraphs>30</Paragraphs>
  <Slides>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Elemental</vt:lpstr>
      <vt:lpstr>Document</vt:lpstr>
      <vt:lpstr>Guidelines Working Group 1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Benefit sharing from natural heritage</dc:title>
  <dc:creator>Anna</dc:creator>
  <cp:lastModifiedBy>Anna</cp:lastModifiedBy>
  <cp:revision>239</cp:revision>
  <cp:lastPrinted>2014-05-08T05:22:50Z</cp:lastPrinted>
  <dcterms:created xsi:type="dcterms:W3CDTF">2014-04-11T08:05:39Z</dcterms:created>
  <dcterms:modified xsi:type="dcterms:W3CDTF">2014-08-26T09:32:07Z</dcterms:modified>
</cp:coreProperties>
</file>